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618caa73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618caa73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618caa73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618caa73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618caa7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618caa7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618caa7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618caa7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618caa73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618caa73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5618caa7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5618caa7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618caa7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618caa7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618caa7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618caa7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618caa7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618caa7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618caa7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618caa7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618caa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618caa7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618caa73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618caa73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618caa73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618caa73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618caa73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618caa73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5618caa73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5618caa73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5618caa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5618caa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618caa7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618caa7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5618caa73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5618caa73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618caa7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618caa7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618caa73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5618caa73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618caa7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618caa73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5618caa73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5618caa73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50FB-A8BF-DD4B-8E83-055DAE31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954BE-993B-0A4E-AEDF-020C7DAD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F1EE9-0A73-BC4E-B9AF-69D4613E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2B346-7FC6-274C-A583-24DD8802DF7A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EB62-6EC2-DD47-AD2A-1A015893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39F52-488F-0F49-88B1-E9C4B426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6C576-4E70-6046-A473-4F8760A0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House Price Prediction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highlight>
                  <a:srgbClr val="FFFFFF"/>
                </a:highlight>
              </a:rPr>
              <a:t>Log normal SalePrice Distribution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0267"/>
            <a:ext cx="9144001" cy="150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highlight>
                  <a:srgbClr val="FFFFFF"/>
                </a:highlight>
              </a:rPr>
              <a:t>Log normal SalePrice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50" y="1240050"/>
            <a:ext cx="6697624" cy="39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Exploration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5" y="1632050"/>
            <a:ext cx="8181751" cy="1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Data Explore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43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l="8724" r="8732"/>
          <a:stretch/>
        </p:blipFill>
        <p:spPr>
          <a:xfrm>
            <a:off x="514350" y="1042100"/>
            <a:ext cx="7547778" cy="30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Explore Conti..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5" y="1100475"/>
            <a:ext cx="7810948" cy="37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Explore Conti..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0391"/>
            <a:ext cx="9144001" cy="318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Correlations (Heatmap)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25" y="1594600"/>
            <a:ext cx="8100975" cy="19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Correlations (Heatmap)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2279725" y="1152475"/>
            <a:ext cx="6552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1017725"/>
            <a:ext cx="6707275" cy="40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Data Correlations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&gt;= 0.5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1st Floor &amp; Total Basement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Total Rooms Grd &amp; Gr Liv Area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Garage Year Built &amp; Year Built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Garage Area &amp; Garage Cars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&lt;= -0.4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Basement Full Bath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Basement Unif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on Sale Price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75" y="1078950"/>
            <a:ext cx="879550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Sale Price Analysis(descriptive Summary)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Numerical Feature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Catagorical Feature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Numerical Data on Sale Price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775"/>
            <a:ext cx="8064525" cy="37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Data Exploration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8610"/>
            <a:ext cx="9143999" cy="182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Categorical Data Exploration continue..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8928351" cy="35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Categorical Data Exploration continue..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5" y="1095300"/>
            <a:ext cx="87019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B4C4-66CB-054A-BFB4-10BA73B1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ANALYZE MISSING VALUE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48354F-B451-B44F-8DF7-D9A2677141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64495" y="1098937"/>
          <a:ext cx="2172985" cy="3429392"/>
        </p:xfrm>
        <a:graphic>
          <a:graphicData uri="http://schemas.openxmlformats.org/drawingml/2006/table">
            <a:tbl>
              <a:tblPr/>
              <a:tblGrid>
                <a:gridCol w="1050184">
                  <a:extLst>
                    <a:ext uri="{9D8B030D-6E8A-4147-A177-3AD203B41FA5}">
                      <a16:colId xmlns:a16="http://schemas.microsoft.com/office/drawing/2014/main" val="333970779"/>
                    </a:ext>
                  </a:extLst>
                </a:gridCol>
                <a:gridCol w="1122801">
                  <a:extLst>
                    <a:ext uri="{9D8B030D-6E8A-4147-A177-3AD203B41FA5}">
                      <a16:colId xmlns:a16="http://schemas.microsoft.com/office/drawing/2014/main" val="3767750936"/>
                    </a:ext>
                  </a:extLst>
                </a:gridCol>
              </a:tblGrid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PoolQC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99.657417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223292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MiscFeature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96.402878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96769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Alley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93.216855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637117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Fence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80.438506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527656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FireplaceQu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48.646797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43505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LotFrontage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16.649538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120052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GarageQual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5.447071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218840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GarageCond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5.447071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078703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 err="1">
                          <a:effectLst/>
                        </a:rPr>
                        <a:t>GarageFinish</a:t>
                      </a:r>
                      <a:endParaRPr lang="en-US" sz="900" dirty="0">
                        <a:effectLst/>
                      </a:endParaRP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5.447071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52630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GarageYrBlt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5.447071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623403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GarageType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5.378554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828496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BsmtExposure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2.809181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067323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BsmtCond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2.809181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11080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BsmtQual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2.774923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2480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BsmtFinType2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2.740665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982138"/>
                  </a:ext>
                </a:extLst>
              </a:tr>
              <a:tr h="2143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effectLst/>
                        </a:rPr>
                        <a:t>BsmtFinType1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effectLst/>
                        </a:rPr>
                        <a:t>2.706406</a:t>
                      </a:r>
                    </a:p>
                  </a:txBody>
                  <a:tcPr marL="25666" marR="25666" marT="12833" marB="128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369932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2A12EC47-EF38-0D40-AAD5-C5C78B84F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1" y="1016039"/>
            <a:ext cx="5293091" cy="406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2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EB44-1EF1-C94E-8EF1-139D27D9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ARE DATA REALY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8AFF7-42BE-664C-9351-A8EAB74BE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169" y="1266997"/>
            <a:ext cx="4130479" cy="3263504"/>
          </a:xfrm>
        </p:spPr>
        <p:txBody>
          <a:bodyPr>
            <a:normAutofit/>
          </a:bodyPr>
          <a:lstStyle/>
          <a:p>
            <a:r>
              <a:rPr lang="en-US" dirty="0" err="1"/>
              <a:t>PoolQC</a:t>
            </a:r>
            <a:endParaRPr lang="en-US" dirty="0"/>
          </a:p>
          <a:p>
            <a:r>
              <a:rPr lang="en-US" dirty="0" err="1"/>
              <a:t>MiscFeature</a:t>
            </a:r>
            <a:endParaRPr lang="en-US" dirty="0"/>
          </a:p>
          <a:p>
            <a:r>
              <a:rPr lang="en-US" dirty="0"/>
              <a:t>Alley</a:t>
            </a:r>
          </a:p>
          <a:p>
            <a:r>
              <a:rPr lang="en-US" dirty="0"/>
              <a:t>Fence</a:t>
            </a:r>
          </a:p>
          <a:p>
            <a:r>
              <a:rPr lang="en-US" dirty="0" err="1"/>
              <a:t>FireplaceQu</a:t>
            </a:r>
            <a:endParaRPr lang="en-US" dirty="0"/>
          </a:p>
          <a:p>
            <a:r>
              <a:rPr lang="en-US" dirty="0" err="1"/>
              <a:t>GarageQual</a:t>
            </a:r>
            <a:endParaRPr lang="en-US" dirty="0"/>
          </a:p>
          <a:p>
            <a:r>
              <a:rPr lang="en-US" dirty="0" err="1"/>
              <a:t>GarageCond</a:t>
            </a:r>
            <a:endParaRPr lang="en-US" dirty="0"/>
          </a:p>
          <a:p>
            <a:r>
              <a:rPr lang="en-US" dirty="0" err="1"/>
              <a:t>GarageFinish</a:t>
            </a:r>
            <a:endParaRPr lang="en-US" dirty="0"/>
          </a:p>
          <a:p>
            <a:r>
              <a:rPr lang="en-US" dirty="0" err="1"/>
              <a:t>GarageType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7AE8C-A499-BF4C-A787-2C537C4A996B}"/>
              </a:ext>
            </a:extLst>
          </p:cNvPr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NA = Not exist, Refers to “</a:t>
            </a:r>
            <a:r>
              <a:rPr lang="en-US" sz="1050" dirty="0" err="1"/>
              <a:t>data_description.txt</a:t>
            </a:r>
            <a:r>
              <a:rPr lang="en-US" sz="1050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CB45B-D5E3-7D46-8F37-07CF5CC6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378343"/>
            <a:ext cx="3591272" cy="238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35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E2FB-2280-404F-822B-059E0033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80BAE-8CD0-0944-87C2-AA1F5884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052" y="1268016"/>
            <a:ext cx="4731249" cy="3292681"/>
          </a:xfrm>
        </p:spPr>
        <p:txBody>
          <a:bodyPr>
            <a:noAutofit/>
          </a:bodyPr>
          <a:lstStyle/>
          <a:p>
            <a:r>
              <a:rPr lang="en-US" sz="2400" dirty="0"/>
              <a:t>Median Imputation</a:t>
            </a:r>
            <a:br>
              <a:rPr lang="en-US" sz="2400" dirty="0"/>
            </a:br>
            <a:r>
              <a:rPr lang="en-US" sz="2400" dirty="0"/>
              <a:t>For ‘</a:t>
            </a:r>
            <a:r>
              <a:rPr lang="en-US" sz="2400" dirty="0" err="1"/>
              <a:t>LotFrontage</a:t>
            </a:r>
            <a:r>
              <a:rPr lang="en-US" sz="2400" dirty="0"/>
              <a:t>’ due to outlier </a:t>
            </a:r>
          </a:p>
          <a:p>
            <a:pPr marL="342900" lvl="1" indent="0">
              <a:buNone/>
            </a:pPr>
            <a:endParaRPr lang="en-US" sz="2400" dirty="0"/>
          </a:p>
          <a:p>
            <a:r>
              <a:rPr lang="en-US" sz="2400" dirty="0"/>
              <a:t>Mode Imputation</a:t>
            </a:r>
            <a:br>
              <a:rPr lang="en-US" sz="2400" dirty="0"/>
            </a:br>
            <a:r>
              <a:rPr lang="en-US" sz="2100" dirty="0"/>
              <a:t>For Categorical Variables</a:t>
            </a:r>
          </a:p>
          <a:p>
            <a:pPr marL="342900" lvl="1" indent="0">
              <a:buNone/>
            </a:pPr>
            <a:endParaRPr lang="en-US" sz="2400" dirty="0"/>
          </a:p>
          <a:p>
            <a:r>
              <a:rPr lang="en-US" sz="2400" dirty="0"/>
              <a:t>Zero Imputation</a:t>
            </a:r>
            <a:br>
              <a:rPr lang="en-US" sz="2400" dirty="0"/>
            </a:br>
            <a:r>
              <a:rPr lang="en-US" sz="2400" dirty="0"/>
              <a:t>Logical reasoning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54DD4-0F56-2541-B4C6-FA078780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7" y="1781557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49" b="1" spc="-1">
                <a:solidFill>
                  <a:srgbClr val="FFFFFF"/>
                </a:solidFill>
                <a:latin typeface="Noto Sans Black"/>
                <a:ea typeface="DejaVu Sans"/>
              </a:rPr>
              <a:t>Model Analysis</a:t>
            </a:r>
            <a:endParaRPr lang="en-US" sz="2449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3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994" spc="-1" dirty="0">
                <a:latin typeface="Arial"/>
              </a:rPr>
              <a:t>Prediction Models</a:t>
            </a:r>
          </a:p>
        </p:txBody>
      </p:sp>
      <p:sp>
        <p:nvSpPr>
          <p:cNvPr id="206" name="CustomShape 4"/>
          <p:cNvSpPr/>
          <p:nvPr/>
        </p:nvSpPr>
        <p:spPr>
          <a:xfrm>
            <a:off x="1485555" y="1203386"/>
            <a:ext cx="6172220" cy="2982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Linear Regression</a:t>
            </a:r>
          </a:p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Gradient Boosting</a:t>
            </a:r>
          </a:p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3686788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49" b="1" spc="-1">
                <a:latin typeface="Noto Sans Black"/>
                <a:ea typeface="DejaVu Sans"/>
              </a:rPr>
              <a:t>Feature Importance After Modeling</a:t>
            </a:r>
            <a:endParaRPr lang="en-US" sz="2449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1128189" y="1244291"/>
            <a:ext cx="6857315" cy="35058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6311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49" b="1" spc="-1" dirty="0">
                <a:latin typeface="Noto Sans Black"/>
                <a:ea typeface="DejaVu Sans"/>
              </a:rPr>
              <a:t>Plotting Training Data Prediction</a:t>
            </a:r>
            <a:endParaRPr lang="en-US" sz="2449" spc="-1" dirty="0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1453958" y="1033153"/>
            <a:ext cx="6220718" cy="394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87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650">
                <a:highlight>
                  <a:srgbClr val="FFFFFF"/>
                </a:highlight>
              </a:rPr>
              <a:t>Sale Price Analysis Descriptive Summary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,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75" y="1313925"/>
            <a:ext cx="8108850" cy="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2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1578387" y="1119862"/>
            <a:ext cx="6220718" cy="394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206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1267314" y="1095368"/>
            <a:ext cx="6220718" cy="3943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096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1485555" y="1203386"/>
            <a:ext cx="6172220" cy="2982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Models Tested</a:t>
            </a:r>
          </a:p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 </a:t>
            </a:r>
          </a:p>
        </p:txBody>
      </p:sp>
      <p:graphicFrame>
        <p:nvGraphicFramePr>
          <p:cNvPr id="219" name="Table 3"/>
          <p:cNvGraphicFramePr/>
          <p:nvPr/>
        </p:nvGraphicFramePr>
        <p:xfrm>
          <a:off x="1951429" y="1679793"/>
          <a:ext cx="5225531" cy="2141258"/>
        </p:xfrm>
        <a:graphic>
          <a:graphicData uri="http://schemas.openxmlformats.org/drawingml/2006/table">
            <a:tbl>
              <a:tblPr/>
              <a:tblGrid>
                <a:gridCol w="1741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15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train score(R2)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test score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Linear Regression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0.940049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0.940049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Lasso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0.938488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8.306444e-01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1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Random Forest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0.976609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0.976609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88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660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994" spc="-1">
                <a:latin typeface="Arial"/>
              </a:rPr>
              <a:t>Selected Model Metrics</a:t>
            </a:r>
          </a:p>
        </p:txBody>
      </p:sp>
      <p:sp>
        <p:nvSpPr>
          <p:cNvPr id="221" name="CustomShape 2"/>
          <p:cNvSpPr/>
          <p:nvPr/>
        </p:nvSpPr>
        <p:spPr>
          <a:xfrm>
            <a:off x="1485555" y="1203386"/>
            <a:ext cx="6172220" cy="29826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Random Forest Was Selected For Prediction Among All the Reviewed Models</a:t>
            </a:r>
          </a:p>
          <a:p>
            <a:pPr marL="293933" indent="-220205">
              <a:spcBef>
                <a:spcPts val="964"/>
              </a:spcBef>
              <a:buSzPct val="45000"/>
              <a:buFont typeface="Wingdings" charset="2"/>
              <a:buChar char=""/>
            </a:pPr>
            <a:r>
              <a:rPr lang="en-US" sz="2177" spc="-1">
                <a:latin typeface="Arial"/>
              </a:rPr>
              <a:t> </a:t>
            </a:r>
          </a:p>
        </p:txBody>
      </p:sp>
      <p:graphicFrame>
        <p:nvGraphicFramePr>
          <p:cNvPr id="222" name="Table 3"/>
          <p:cNvGraphicFramePr/>
          <p:nvPr/>
        </p:nvGraphicFramePr>
        <p:xfrm>
          <a:off x="2013644" y="2177509"/>
          <a:ext cx="5536848" cy="1555118"/>
        </p:xfrm>
        <a:graphic>
          <a:graphicData uri="http://schemas.openxmlformats.org/drawingml/2006/table">
            <a:tbl>
              <a:tblPr/>
              <a:tblGrid>
                <a:gridCol w="2768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9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Mean Absolute Error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72766.25441891294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Mean Squared Error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9144001264.357006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Mean Squared Error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latin typeface="Arial"/>
                        </a:rPr>
                        <a:t>95624.27131412299</a:t>
                      </a:r>
                    </a:p>
                  </a:txBody>
                  <a:tcPr marL="61235" marR="61235" marT="31107" marB="31107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39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highlight>
                  <a:srgbClr val="FFFFFF"/>
                </a:highlight>
              </a:rPr>
              <a:t>Sale Price Analysis Descriptive 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50" y="1017725"/>
            <a:ext cx="6552825" cy="24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highlight>
                  <a:srgbClr val="FFFFFF"/>
                </a:highlight>
              </a:rPr>
              <a:t>Histogram and Distribution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700"/>
            <a:ext cx="91440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highlight>
                  <a:srgbClr val="FFFFFF"/>
                </a:highlight>
              </a:rPr>
              <a:t>Histogram and Distribution continue..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3253"/>
            <a:ext cx="9143998" cy="153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highlight>
                  <a:srgbClr val="FFFFFF"/>
                </a:highlight>
              </a:rPr>
              <a:t>Histogram and Distribution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435650" cy="326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>
                <a:highlight>
                  <a:srgbClr val="FFFFFF"/>
                </a:highlight>
              </a:rPr>
              <a:t>Histogram and Distribution</a:t>
            </a:r>
            <a:endParaRPr sz="135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With this information we can see that the prices are skewed right and some outliers lies above ~500,000. We will eventually want to get rid of the them to get a normal distribution of the independent variable (SalePrice) for machine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Log normal SalePrice Distribution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942975"/>
            <a:ext cx="72009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359</Words>
  <Application>Microsoft Macintosh PowerPoint</Application>
  <PresentationFormat>On-screen Show (16:9)</PresentationFormat>
  <Paragraphs>138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Noto Sans Black</vt:lpstr>
      <vt:lpstr>Wingdings</vt:lpstr>
      <vt:lpstr>Simple Light</vt:lpstr>
      <vt:lpstr>Machine Learning</vt:lpstr>
      <vt:lpstr>Outline</vt:lpstr>
      <vt:lpstr>Sale Price Analysis Descriptive Summary</vt:lpstr>
      <vt:lpstr>Sale Price Analysis Descriptive Summary </vt:lpstr>
      <vt:lpstr>Histogram and Distribution </vt:lpstr>
      <vt:lpstr>Histogram and Distribution continue.. </vt:lpstr>
      <vt:lpstr>Histogram and Distribution </vt:lpstr>
      <vt:lpstr>Histogram and Distribution </vt:lpstr>
      <vt:lpstr>Log normal SalePrice Distribution</vt:lpstr>
      <vt:lpstr>Log normal SalePrice Distribution</vt:lpstr>
      <vt:lpstr>Log normal SalePrice Distribution </vt:lpstr>
      <vt:lpstr>Numerical Data Exploration </vt:lpstr>
      <vt:lpstr>Numerical Data Explore</vt:lpstr>
      <vt:lpstr>Numerical Data Explore Conti.. </vt:lpstr>
      <vt:lpstr>Numerical Data Explore Conti.. </vt:lpstr>
      <vt:lpstr>Numerical Data Correlations (Heatmap) </vt:lpstr>
      <vt:lpstr>Numerical Data Correlations (Heatmap) </vt:lpstr>
      <vt:lpstr>Numerical Data Correlations</vt:lpstr>
      <vt:lpstr>Numerical Data on Sale Price </vt:lpstr>
      <vt:lpstr>Numerical Data on Sale Price </vt:lpstr>
      <vt:lpstr>Categorical Data Exploration</vt:lpstr>
      <vt:lpstr>Categorical Data Exploration continue.. </vt:lpstr>
      <vt:lpstr>Categorical Data Exploration continue.. </vt:lpstr>
      <vt:lpstr>ANALYZE MISSING VALUE</vt:lpstr>
      <vt:lpstr>ARE DATA REALY MISSING?</vt:lpstr>
      <vt:lpstr>IMPUTATION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cp:lastModifiedBy>Microsoft Office User</cp:lastModifiedBy>
  <cp:revision>2</cp:revision>
  <dcterms:modified xsi:type="dcterms:W3CDTF">2019-11-18T00:14:21Z</dcterms:modified>
</cp:coreProperties>
</file>